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9" r:id="rId3"/>
    <p:sldId id="280" r:id="rId4"/>
    <p:sldId id="273" r:id="rId5"/>
    <p:sldId id="272" r:id="rId6"/>
    <p:sldId id="276" r:id="rId7"/>
    <p:sldId id="274" r:id="rId8"/>
    <p:sldId id="282" r:id="rId9"/>
    <p:sldId id="285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chartUserShapes" Target="../drawings/drawing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 /><Relationship Id="rId2" Type="http://schemas.microsoft.com/office/2011/relationships/chartColorStyle" Target="colors2.xml" /><Relationship Id="rId1" Type="http://schemas.microsoft.com/office/2011/relationships/chartStyle" Target="style2.xml" /><Relationship Id="rId4" Type="http://schemas.openxmlformats.org/officeDocument/2006/relationships/package" Target="../embeddings/Microsoft_Excel_Worksheet1.xlsx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5.xml" /><Relationship Id="rId1" Type="http://schemas.microsoft.com/office/2011/relationships/chartStyle" Target="style5.xml" /><Relationship Id="rId4" Type="http://schemas.openxmlformats.org/officeDocument/2006/relationships/chartUserShapes" Target="../drawings/drawing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602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B4A-402D-937F-26627DA286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362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B4A-402D-937F-26627DA286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240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B4A-402D-937F-26627DA28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3"/>
                <c:pt idx="0">
                  <c:v>UKUPNO</c:v>
                </c:pt>
                <c:pt idx="1">
                  <c:v>M</c:v>
                </c:pt>
                <c:pt idx="2">
                  <c:v>Ž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622</c:v>
                </c:pt>
                <c:pt idx="1">
                  <c:v>379</c:v>
                </c:pt>
                <c:pt idx="2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A-402D-937F-26627DA286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616534400"/>
        <c:axId val="-616522976"/>
      </c:barChart>
      <c:catAx>
        <c:axId val="-61653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616522976"/>
        <c:crosses val="autoZero"/>
        <c:auto val="1"/>
        <c:lblAlgn val="ctr"/>
        <c:lblOffset val="100"/>
        <c:noMultiLvlLbl val="0"/>
      </c:catAx>
      <c:valAx>
        <c:axId val="-61652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2000"/>
                  <a:t>Apsolutni broj incidentnih bolesnika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61653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0.30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256-401C-AF76-F24BB154CD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8.10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256-401C-AF76-F24BB154CD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23.8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256-401C-AF76-F24BB154CD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30.2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256-401C-AF76-F24BB154CD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37.6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256-401C-AF76-F24BB154C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5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65-74</c:v>
                </c:pt>
                <c:pt idx="4">
                  <c:v>75+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0.32</c:v>
                </c:pt>
                <c:pt idx="1">
                  <c:v>8.36</c:v>
                </c:pt>
                <c:pt idx="2">
                  <c:v>24.3</c:v>
                </c:pt>
                <c:pt idx="3">
                  <c:v>30.7</c:v>
                </c:pt>
                <c:pt idx="4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6-401C-AF76-F24BB154CD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0.15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256-401C-AF76-F24BB154CD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256-401C-AF76-F24BB154CD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19.4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256-401C-AF76-F24BB154CD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256-401C-AF76-F24BB154CD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17.9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256-401C-AF76-F24BB154C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5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65-74</c:v>
                </c:pt>
                <c:pt idx="4">
                  <c:v>75+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0.15</c:v>
                </c:pt>
                <c:pt idx="1">
                  <c:v>5.5</c:v>
                </c:pt>
                <c:pt idx="2">
                  <c:v>19</c:v>
                </c:pt>
                <c:pt idx="3">
                  <c:v>17.7</c:v>
                </c:pt>
                <c:pt idx="4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56-401C-AF76-F24BB154CD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0.15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256-401C-AF76-F24BB154CD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256-401C-AF76-F24BB154CD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7.2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256-401C-AF76-F24BB154CD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256-401C-AF76-F24BB154CDB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14.8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256-401C-AF76-F24BB154C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5"/>
                <c:pt idx="0">
                  <c:v>0-19</c:v>
                </c:pt>
                <c:pt idx="1">
                  <c:v>20-44</c:v>
                </c:pt>
                <c:pt idx="2">
                  <c:v>45-64</c:v>
                </c:pt>
                <c:pt idx="3">
                  <c:v>65-74</c:v>
                </c:pt>
                <c:pt idx="4">
                  <c:v>75+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0.15</c:v>
                </c:pt>
                <c:pt idx="1">
                  <c:v>4.5</c:v>
                </c:pt>
                <c:pt idx="2">
                  <c:v>7.6</c:v>
                </c:pt>
                <c:pt idx="3" formatCode="0.0">
                  <c:v>12.9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56-401C-AF76-F24BB154CD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616523520"/>
        <c:axId val="-616528416"/>
      </c:barChart>
      <c:catAx>
        <c:axId val="-61652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Dobna skupina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616528416"/>
        <c:crosses val="autoZero"/>
        <c:auto val="1"/>
        <c:lblAlgn val="ctr"/>
        <c:lblOffset val="100"/>
        <c:noMultiLvlLbl val="0"/>
      </c:catAx>
      <c:valAx>
        <c:axId val="-6165284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Postotak incidentnih bolesnika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crossAx val="-6165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745069483512122"/>
          <c:y val="0.1467436204077624"/>
          <c:w val="0.23620531474199291"/>
          <c:h val="7.1409202804193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11-2243-ABFF-52D5A9F1AB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11-2243-ABFF-52D5A9F1AB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11-2243-ABFF-52D5A9F1AB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11-2243-ABFF-52D5A9F1AB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11-2243-ABFF-52D5A9F1AB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11-2243-ABFF-52D5A9F1AB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211-2243-ABFF-52D5A9F1AB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211-2243-ABFF-52D5A9F1AB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211-2243-ABFF-52D5A9F1AB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211-2243-ABFF-52D5A9F1ABA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Arial Narrow" charset="0"/>
                      <a:ea typeface="Arial Narrow" charset="0"/>
                      <a:cs typeface="Arial Narrow" charset="0"/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211-2243-ABFF-52D5A9F1AB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211-2243-ABFF-52D5A9F1ABA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>
                            <a:lumMod val="85000"/>
                          </a:schemeClr>
                        </a:solidFill>
                        <a:latin typeface="Arial Narrow" charset="0"/>
                        <a:ea typeface="Arial Narrow" charset="0"/>
                        <a:cs typeface="Arial Narrow" charset="0"/>
                      </a:defRPr>
                    </a:pPr>
                    <a:r>
                      <a:rPr lang="en-US" dirty="0"/>
                      <a:t>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Arial Narrow" charset="0"/>
                      <a:ea typeface="Arial Narrow" charset="0"/>
                      <a:cs typeface="Arial Narrow" charset="0"/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211-2243-ABFF-52D5A9F1ABA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211-2243-ABFF-52D5A9F1ABA6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Arial Narrow" charset="0"/>
                        <a:ea typeface="Arial Narrow" charset="0"/>
                        <a:cs typeface="Arial Narrow" charset="0"/>
                      </a:defRPr>
                    </a:pPr>
                    <a:r>
                      <a:rPr lang="en-US" dirty="0"/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Arial Narrow" charset="0"/>
                      <a:ea typeface="Arial Narrow" charset="0"/>
                      <a:cs typeface="Arial Narrow" charset="0"/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211-2243-ABFF-52D5A9F1ABA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4211-2243-ABFF-52D5A9F1AB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10"/>
                <c:pt idx="0">
                  <c:v>DN</c:v>
                </c:pt>
                <c:pt idx="1">
                  <c:v>VB</c:v>
                </c:pt>
                <c:pt idx="2">
                  <c:v>GN</c:v>
                </c:pt>
                <c:pt idx="3">
                  <c:v>PN</c:v>
                </c:pt>
                <c:pt idx="4">
                  <c:v>PC</c:v>
                </c:pt>
                <c:pt idx="5">
                  <c:v>IN</c:v>
                </c:pt>
                <c:pt idx="6">
                  <c:v>EN</c:v>
                </c:pt>
                <c:pt idx="7">
                  <c:v>OT</c:v>
                </c:pt>
                <c:pt idx="8">
                  <c:v>NP</c:v>
                </c:pt>
                <c:pt idx="9">
                  <c:v>TM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142</c:v>
                </c:pt>
                <c:pt idx="1">
                  <c:v>127</c:v>
                </c:pt>
                <c:pt idx="2">
                  <c:v>62</c:v>
                </c:pt>
                <c:pt idx="3">
                  <c:v>19</c:v>
                </c:pt>
                <c:pt idx="4">
                  <c:v>30</c:v>
                </c:pt>
                <c:pt idx="5">
                  <c:v>7</c:v>
                </c:pt>
                <c:pt idx="6">
                  <c:v>2</c:v>
                </c:pt>
                <c:pt idx="7">
                  <c:v>15</c:v>
                </c:pt>
                <c:pt idx="8">
                  <c:v>93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211-2243-ABFF-52D5A9F1ABA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211-2243-ABFF-52D5A9F1AB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4211-2243-ABFF-52D5A9F1AB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4211-2243-ABFF-52D5A9F1AB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211-2243-ABFF-52D5A9F1AB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4211-2243-ABFF-52D5A9F1AB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4211-2243-ABFF-52D5A9F1AB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4211-2243-ABFF-52D5A9F1AB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4211-2243-ABFF-52D5A9F1AB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4211-2243-ABFF-52D5A9F1AB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4211-2243-ABFF-52D5A9F1AB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10"/>
                <c:pt idx="0">
                  <c:v>DN</c:v>
                </c:pt>
                <c:pt idx="1">
                  <c:v>VB</c:v>
                </c:pt>
                <c:pt idx="2">
                  <c:v>GN</c:v>
                </c:pt>
                <c:pt idx="3">
                  <c:v>PN</c:v>
                </c:pt>
                <c:pt idx="4">
                  <c:v>PC</c:v>
                </c:pt>
                <c:pt idx="5">
                  <c:v>IN</c:v>
                </c:pt>
                <c:pt idx="6">
                  <c:v>EN</c:v>
                </c:pt>
                <c:pt idx="7">
                  <c:v>OT</c:v>
                </c:pt>
                <c:pt idx="8">
                  <c:v>NP</c:v>
                </c:pt>
                <c:pt idx="9">
                  <c:v>TM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29-4211-2243-ABFF-52D5A9F1AB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4211-2243-ABFF-52D5A9F1AB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4211-2243-ABFF-52D5A9F1AB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4211-2243-ABFF-52D5A9F1AB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4211-2243-ABFF-52D5A9F1AB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4211-2243-ABFF-52D5A9F1ABA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4211-2243-ABFF-52D5A9F1ABA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4211-2243-ABFF-52D5A9F1ABA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4211-2243-ABFF-52D5A9F1ABA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4211-2243-ABFF-52D5A9F1ABA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4211-2243-ABFF-52D5A9F1AB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10"/>
                <c:pt idx="0">
                  <c:v>DN</c:v>
                </c:pt>
                <c:pt idx="1">
                  <c:v>VB</c:v>
                </c:pt>
                <c:pt idx="2">
                  <c:v>GN</c:v>
                </c:pt>
                <c:pt idx="3">
                  <c:v>PN</c:v>
                </c:pt>
                <c:pt idx="4">
                  <c:v>PC</c:v>
                </c:pt>
                <c:pt idx="5">
                  <c:v>IN</c:v>
                </c:pt>
                <c:pt idx="6">
                  <c:v>EN</c:v>
                </c:pt>
                <c:pt idx="7">
                  <c:v>OT</c:v>
                </c:pt>
                <c:pt idx="8">
                  <c:v>NP</c:v>
                </c:pt>
                <c:pt idx="9">
                  <c:v>TM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3E-4211-2243-ABFF-52D5A9F1ABA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490828889801989"/>
          <c:y val="0.24832867214652324"/>
          <c:w val="7.5395114060358384E-2"/>
          <c:h val="0.61511449746487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charset="0"/>
              <a:ea typeface="Arial Narrow" charset="0"/>
              <a:cs typeface="Arial Narrow" charset="0"/>
            </a:defRPr>
          </a:pPr>
          <a:endParaRPr lang="sr-Latn-R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3600" dirty="0">
                <a:solidFill>
                  <a:schemeClr val="accent1"/>
                </a:solidFill>
              </a:rPr>
              <a:t>Metode NBF incidentnih bolesnika 2019.g.</a:t>
            </a:r>
            <a:endParaRPr lang="el-GR" sz="360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0076511267598879"/>
          <c:y val="6.0080228574940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'[Chart in Microsoft Word]Sheet1'!$B$1</c:f>
              <c:strCache>
                <c:ptCount val="1"/>
                <c:pt idx="0">
                  <c:v>IgG κ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D67-4A0B-AE9E-2C40A2DCEE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D67-4A0B-AE9E-2C40A2DCEE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D67-4A0B-AE9E-2C40A2DCEE7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D67-4A0B-AE9E-2C40A2DCEE7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D67-4A0B-AE9E-2C40A2DCEE7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D67-4A0B-AE9E-2C40A2DCEE7C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9D67-4A0B-AE9E-2C40A2DCEE7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9D67-4A0B-AE9E-2C40A2DCEE7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9D67-4A0B-AE9E-2C40A2DCEE7C}"/>
              </c:ext>
            </c:extLst>
          </c:dPt>
          <c:dLbls>
            <c:dLbl>
              <c:idx val="0"/>
              <c:layout>
                <c:manualLayout>
                  <c:x val="1.172688220614603E-3"/>
                  <c:y val="5.5411049977586793E-2"/>
                </c:manualLayout>
              </c:layout>
              <c:tx>
                <c:rich>
                  <a:bodyPr/>
                  <a:lstStyle/>
                  <a:p>
                    <a:fld id="{A5107909-11AA-49E7-B6CF-ABEB672DDC35}" type="CATEGORYNAME">
                      <a:rPr lang="en-US"/>
                      <a:pPr/>
                      <a:t>[NAZIV KATEGORIJE]</a:t>
                    </a:fld>
                    <a:r>
                      <a:rPr lang="en-US" dirty="0"/>
                      <a:t>; 504;</a:t>
                    </a:r>
                  </a:p>
                  <a:p>
                    <a:r>
                      <a:rPr lang="en-US" dirty="0"/>
                      <a:t>80.1%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67-4A0B-AE9E-2C40A2DCEE7C}"/>
                </c:ext>
              </c:extLst>
            </c:dLbl>
            <c:dLbl>
              <c:idx val="1"/>
              <c:layout>
                <c:manualLayout>
                  <c:x val="0"/>
                  <c:y val="-2.0100502512562814E-2"/>
                </c:manualLayout>
              </c:layout>
              <c:tx>
                <c:rich>
                  <a:bodyPr/>
                  <a:lstStyle/>
                  <a:p>
                    <a:fld id="{35DD109E-0825-4BDF-A5A5-9448D387E2D2}" type="CATEGORYNAME">
                      <a:rPr lang="en-US"/>
                      <a:pPr/>
                      <a:t>[NAZIV KATEGORIJE]</a:t>
                    </a:fld>
                    <a:r>
                      <a:rPr lang="en-US" dirty="0"/>
                      <a:t>;58;11.8%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67-4A0B-AE9E-2C40A2DCEE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EB77AD-92BC-4B14-8613-3CB43AE94BDC}" type="CATEGORYNAME">
                      <a:rPr lang="en-US" smtClean="0"/>
                      <a:pPr/>
                      <a:t>[NAZIV KATEGORIJE]</a:t>
                    </a:fld>
                    <a:r>
                      <a:rPr lang="en-US" baseline="0" dirty="0"/>
                      <a:t> ?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67-4A0B-AE9E-2C40A2DCEE7C}"/>
                </c:ext>
              </c:extLst>
            </c:dLbl>
            <c:dLbl>
              <c:idx val="5"/>
              <c:layout>
                <c:manualLayout>
                  <c:x val="0"/>
                  <c:y val="-4.3640894542121965E-2"/>
                </c:manualLayout>
              </c:layout>
              <c:tx>
                <c:rich>
                  <a:bodyPr/>
                  <a:lstStyle/>
                  <a:p>
                    <a:fld id="{8B6AF06E-1A78-4FFF-A747-829C86ED7B26}" type="CATEGORYNAME">
                      <a:rPr lang="en-US"/>
                      <a:pPr/>
                      <a:t>[NAZIV KATEGORIJE]</a:t>
                    </a:fld>
                    <a:r>
                      <a:rPr lang="en-US" dirty="0"/>
                      <a:t>; 3; 7.7%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D67-4A0B-AE9E-2C40A2DCEE7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67-4A0B-AE9E-2C40A2DCEE7C}"/>
                </c:ext>
              </c:extLst>
            </c:dLbl>
            <c:dLbl>
              <c:idx val="7"/>
              <c:layout>
                <c:manualLayout>
                  <c:x val="0.3425414364640883"/>
                  <c:y val="-5.0251256281407038E-2"/>
                </c:manualLayout>
              </c:layout>
              <c:tx>
                <c:rich>
                  <a:bodyPr/>
                  <a:lstStyle/>
                  <a:p>
                    <a:fld id="{C851B005-CC10-4137-B8B1-E5509596DAFF}" type="CATEGORYNAME">
                      <a:rPr lang="en-US"/>
                      <a:pPr/>
                      <a:t>[NAZIV KATEGORIJE]</a:t>
                    </a:fld>
                    <a:r>
                      <a:rPr lang="en-US" dirty="0"/>
                      <a:t>; 36;92.3%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D67-4A0B-AE9E-2C40A2DCEE7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PD; 39;6.4%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D67-4A0B-AE9E-2C40A2DCEE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Word]Sheet1'!$A$2:$A$9</c:f>
              <c:strCache>
                <c:ptCount val="8"/>
                <c:pt idx="0">
                  <c:v>HD</c:v>
                </c:pt>
                <c:pt idx="1">
                  <c:v>HDF</c:v>
                </c:pt>
                <c:pt idx="2">
                  <c:v>TX</c:v>
                </c:pt>
                <c:pt idx="5">
                  <c:v>APD</c:v>
                </c:pt>
                <c:pt idx="6">
                  <c:v>PD</c:v>
                </c:pt>
                <c:pt idx="7">
                  <c:v>CAPD</c:v>
                </c:pt>
              </c:strCache>
            </c:strRef>
          </c:cat>
          <c:val>
            <c:numRef>
              <c:f>'[Chart in Microsoft Word]Sheet1'!$B$2:$B$9</c:f>
              <c:numCache>
                <c:formatCode>General</c:formatCode>
                <c:ptCount val="8"/>
                <c:pt idx="0">
                  <c:v>507</c:v>
                </c:pt>
                <c:pt idx="1">
                  <c:v>64</c:v>
                </c:pt>
                <c:pt idx="2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67-4A0B-AE9E-2C40A2DCEE7C}"/>
            </c:ext>
          </c:extLst>
        </c:ser>
        <c:ser>
          <c:idx val="1"/>
          <c:order val="1"/>
          <c:tx>
            <c:strRef>
              <c:f>'[Chart in Microsoft Word]Sheet1'!$C$1</c:f>
              <c:strCache>
                <c:ptCount val="1"/>
                <c:pt idx="0">
                  <c:v>IgG 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4-9D67-4A0B-AE9E-2C40A2DCEE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6-9D67-4A0B-AE9E-2C40A2DCEE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8-9D67-4A0B-AE9E-2C40A2DCEE7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A-9D67-4A0B-AE9E-2C40A2DCEE7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C-9D67-4A0B-AE9E-2C40A2DCEE7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E-9D67-4A0B-AE9E-2C40A2DCEE7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0-9D67-4A0B-AE9E-2C40A2DCEE7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2-9D67-4A0B-AE9E-2C40A2DCEE7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4-9D67-4A0B-AE9E-2C40A2DCEE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Word]Sheet1'!$A$2:$A$9</c:f>
              <c:strCache>
                <c:ptCount val="8"/>
                <c:pt idx="0">
                  <c:v>HD</c:v>
                </c:pt>
                <c:pt idx="1">
                  <c:v>HDF</c:v>
                </c:pt>
                <c:pt idx="2">
                  <c:v>TX</c:v>
                </c:pt>
                <c:pt idx="5">
                  <c:v>APD</c:v>
                </c:pt>
                <c:pt idx="6">
                  <c:v>PD</c:v>
                </c:pt>
                <c:pt idx="7">
                  <c:v>CAPD</c:v>
                </c:pt>
              </c:strCache>
            </c:strRef>
          </c:cat>
          <c:val>
            <c:numRef>
              <c:f>'[Chart in Microsoft Word]Sheet1'!$C$2:$C$9</c:f>
              <c:numCache>
                <c:formatCode>General</c:formatCode>
                <c:ptCount val="8"/>
                <c:pt idx="7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9D67-4A0B-AE9E-2C40A2DCEE7C}"/>
            </c:ext>
          </c:extLst>
        </c:ser>
        <c:ser>
          <c:idx val="2"/>
          <c:order val="2"/>
          <c:tx>
            <c:strRef>
              <c:f>'[Chart in Microsoft Word]Sheet1'!$D$1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9D67-4A0B-AE9E-2C40A2DCEE7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9D67-4A0B-AE9E-2C40A2DCEE7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B-9D67-4A0B-AE9E-2C40A2DCEE7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D-9D67-4A0B-AE9E-2C40A2DCEE7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F-9D67-4A0B-AE9E-2C40A2DCEE7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1-9D67-4A0B-AE9E-2C40A2DCEE7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3-9D67-4A0B-AE9E-2C40A2DCEE7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5-9D67-4A0B-AE9E-2C40A2DCEE7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7-9D67-4A0B-AE9E-2C40A2DCEE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Word]Sheet1'!$A$2:$A$9</c:f>
              <c:strCache>
                <c:ptCount val="8"/>
                <c:pt idx="0">
                  <c:v>HD</c:v>
                </c:pt>
                <c:pt idx="1">
                  <c:v>HDF</c:v>
                </c:pt>
                <c:pt idx="2">
                  <c:v>TX</c:v>
                </c:pt>
                <c:pt idx="5">
                  <c:v>APD</c:v>
                </c:pt>
                <c:pt idx="6">
                  <c:v>PD</c:v>
                </c:pt>
                <c:pt idx="7">
                  <c:v>CAPD</c:v>
                </c:pt>
              </c:strCache>
            </c:strRef>
          </c:cat>
          <c:val>
            <c:numRef>
              <c:f>'[Chart in Microsoft Word]Sheet1'!$D$2:$D$9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38-9D67-4A0B-AE9E-2C40A2DCEE7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20016679874034"/>
          <c:y val="0.86652917364235149"/>
          <c:w val="0.55422602669777088"/>
          <c:h val="0.1192138612127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4000" baseline="0" dirty="0">
                <a:solidFill>
                  <a:schemeClr val="accent1"/>
                </a:solidFill>
              </a:rPr>
              <a:t>Stanje prevalentnih bolesnika na 31.12.2019.</a:t>
            </a:r>
            <a:endParaRPr lang="el-GR" sz="4000" baseline="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22147641668149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30798419992292236"/>
          <c:y val="0.21827147904753269"/>
          <c:w val="0.42141486987023818"/>
          <c:h val="0.765702867330262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IgG κ</c:v>
                </c:pt>
              </c:strCache>
            </c:strRef>
          </c:tx>
          <c:explosion val="24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E52-420F-B05D-113B5462478F}"/>
              </c:ext>
            </c:extLst>
          </c:dPt>
          <c:dPt>
            <c:idx val="1"/>
            <c:bubble3D val="0"/>
            <c:explosion val="9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E52-420F-B05D-113B5462478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E52-420F-B05D-113B5462478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E52-420F-B05D-113B5462478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E52-420F-B05D-113B5462478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CE52-420F-B05D-113B5462478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CE52-420F-B05D-113B5462478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CE52-420F-B05D-113B5462478F}"/>
              </c:ext>
            </c:extLst>
          </c:dPt>
          <c:dLbls>
            <c:dLbl>
              <c:idx val="0"/>
              <c:layout>
                <c:manualLayout>
                  <c:x val="-0.1264144837410216"/>
                  <c:y val="-0.109573082524582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EBCE19-E063-4B18-9640-9308D3B2856C}" type="CATEGORYNAM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 sz="1800"/>
                      </a:pPr>
                      <a:t>[NAZIV KATEGORIJE]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2308;</a:t>
                    </a:r>
                  </a:p>
                  <a:p>
                    <a:pPr>
                      <a:defRPr sz="1800"/>
                    </a:pP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78.8%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27774859021247"/>
                      <c:h val="0.456016541382442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52-420F-B05D-113B5462478F}"/>
                </c:ext>
              </c:extLst>
            </c:dLbl>
            <c:dLbl>
              <c:idx val="1"/>
              <c:layout>
                <c:manualLayout>
                  <c:x val="1.7362338770826866E-2"/>
                  <c:y val="0.19275297922722984"/>
                </c:manualLayout>
              </c:layout>
              <c:tx>
                <c:rich>
                  <a:bodyPr/>
                  <a:lstStyle/>
                  <a:p>
                    <a:fld id="{C3CA3B68-303D-4841-9D49-758B539223B8}" type="CATEGORYNAME">
                      <a:rPr lang="en-US"/>
                      <a:pPr/>
                      <a:t>[NAZIV KATEGORIJE]</a:t>
                    </a:fld>
                    <a:r>
                      <a:rPr lang="en-US" baseline="0" dirty="0"/>
                      <a:t>; </a:t>
                    </a:r>
                    <a:fld id="{D067A3B7-6288-40F6-8788-5BA0050EB95F}" type="VALUE">
                      <a:rPr lang="en-US" b="1" baseline="0"/>
                      <a:pPr/>
                      <a:t>[VRIJEDNOST]</a:t>
                    </a:fld>
                    <a:r>
                      <a:rPr lang="en-US" b="1" baseline="0" dirty="0"/>
                      <a:t>; 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13802830720928"/>
                      <c:h val="0.177132075471698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52-420F-B05D-113B5462478F}"/>
                </c:ext>
              </c:extLst>
            </c:dLbl>
            <c:dLbl>
              <c:idx val="2"/>
              <c:layout>
                <c:manualLayout>
                  <c:x val="-8.3048682036866744E-2"/>
                  <c:y val="0.334430186270769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4B5A3C-3ECA-41E7-8F0B-582F1051D1EA}" type="CATEGORYNAME">
                      <a:rPr lang="en-US"/>
                      <a:pPr>
                        <a:defRPr sz="1800"/>
                      </a:pPr>
                      <a:t>[NAZIV KATEGORIJE]</a:t>
                    </a:fld>
                    <a:r>
                      <a:rPr lang="en-US" baseline="0" dirty="0"/>
                      <a:t>; </a:t>
                    </a:r>
                    <a:r>
                      <a:rPr lang="en-US" b="1" baseline="0" dirty="0"/>
                      <a:t>135;4,6</a:t>
                    </a:r>
                    <a:r>
                      <a:rPr lang="en-US" baseline="0" dirty="0"/>
                      <a:t>%</a:t>
                    </a:r>
                  </a:p>
                  <a:p>
                    <a:pPr>
                      <a:defRPr sz="1800"/>
                    </a:pPr>
                    <a:r>
                      <a:rPr lang="en-US" baseline="0" dirty="0"/>
                      <a:t>128 kadav.; 7 živih d.</a:t>
                    </a:r>
                  </a:p>
                  <a:p>
                    <a:pPr>
                      <a:defRPr sz="1800"/>
                    </a:pPr>
                    <a:r>
                      <a:rPr lang="en-US" baseline="0" dirty="0"/>
                      <a:t>5 </a:t>
                    </a:r>
                    <a:r>
                      <a:rPr lang="en-US" baseline="0" dirty="0" err="1"/>
                      <a:t>bubreg+gušterača</a:t>
                    </a:r>
                    <a:r>
                      <a:rPr lang="en-US" baseline="0" dirty="0"/>
                      <a:t>; 3 </a:t>
                    </a:r>
                    <a:r>
                      <a:rPr lang="en-US" baseline="0" dirty="0" err="1"/>
                      <a:t>bubreg+jetra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84992878327764"/>
                      <c:h val="0.260557840582575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52-420F-B05D-113B5462478F}"/>
                </c:ext>
              </c:extLst>
            </c:dLbl>
            <c:dLbl>
              <c:idx val="3"/>
              <c:layout>
                <c:manualLayout>
                  <c:x val="-0.10319901981478828"/>
                  <c:y val="0.1792751181129742"/>
                </c:manualLayout>
              </c:layout>
              <c:tx>
                <c:rich>
                  <a:bodyPr/>
                  <a:lstStyle/>
                  <a:p>
                    <a:fld id="{68806C08-B763-41C8-84A4-0157941C8E34}" type="CATEGORYNAME">
                      <a:rPr lang="en-US"/>
                      <a:pPr/>
                      <a:t>[NAZIV KATEGORIJE]</a:t>
                    </a:fld>
                    <a:r>
                      <a:rPr lang="en-US" baseline="0" dirty="0"/>
                      <a:t>; </a:t>
                    </a:r>
                    <a:r>
                      <a:rPr lang="en-US" b="1" baseline="0" dirty="0"/>
                      <a:t>31; 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04664720648235"/>
                      <c:h val="0.141277168448246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E52-420F-B05D-113B5462478F}"/>
                </c:ext>
              </c:extLst>
            </c:dLbl>
            <c:dLbl>
              <c:idx val="4"/>
              <c:layout>
                <c:manualLayout>
                  <c:x val="-0.1050321747164782"/>
                  <c:y val="0.14233776278947446"/>
                </c:manualLayout>
              </c:layout>
              <c:tx>
                <c:rich>
                  <a:bodyPr/>
                  <a:lstStyle/>
                  <a:p>
                    <a:fld id="{D340AAFF-2323-4E1A-9C7F-240684E41983}" type="CATEGORYNAME">
                      <a:rPr lang="pl-PL"/>
                      <a:pPr/>
                      <a:t>[NAZIV KATEGORIJE]</a:t>
                    </a:fld>
                    <a:r>
                      <a:rPr lang="pl-PL" baseline="0" dirty="0"/>
                      <a:t>;</a:t>
                    </a:r>
                    <a:r>
                      <a:rPr lang="pl-PL" b="1" baseline="0" dirty="0"/>
                      <a:t>407;13.9%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9917743926869"/>
                      <c:h val="0.141277168448246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E52-420F-B05D-113B5462478F}"/>
                </c:ext>
              </c:extLst>
            </c:dLbl>
            <c:dLbl>
              <c:idx val="5"/>
              <c:layout>
                <c:manualLayout>
                  <c:x val="-0.30680956419351607"/>
                  <c:y val="1.8839162786380568E-2"/>
                </c:manualLayout>
              </c:layout>
              <c:tx>
                <c:rich>
                  <a:bodyPr/>
                  <a:lstStyle/>
                  <a:p>
                    <a:fld id="{5097C112-CEA1-411F-B368-E72E9281C29F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[NAZIV KATEGORIJE]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8E55BD5-9DC9-46A3-A485-2A0E1D62200C}" type="VALUE">
                      <a:rPr lang="en-US" b="1" baseline="0">
                        <a:solidFill>
                          <a:schemeClr val="tx1"/>
                        </a:solidFill>
                      </a:rPr>
                      <a:pPr/>
                      <a:t>[VRIJEDNOST]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;0,5%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01115770814553"/>
                      <c:h val="0.134816702924359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E52-420F-B05D-113B5462478F}"/>
                </c:ext>
              </c:extLst>
            </c:dLbl>
            <c:dLbl>
              <c:idx val="6"/>
              <c:layout>
                <c:manualLayout>
                  <c:x val="-0.13765968947991136"/>
                  <c:y val="3.70760787648070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0893D2-9D51-414B-8330-D6B43BB0F99F}" type="CATEGORYNAME">
                      <a:rPr lang="pl-PL" sz="1800" baseline="0"/>
                      <a:pPr>
                        <a:defRPr sz="1800"/>
                      </a:pPr>
                      <a:t>[NAZIV KATEGORIJE]</a:t>
                    </a:fld>
                    <a:r>
                      <a:rPr lang="pl-PL" sz="1800" baseline="0" dirty="0"/>
                      <a:t>
</a:t>
                    </a:r>
                    <a:r>
                      <a:rPr lang="pl-PL" sz="1800" b="1" baseline="0" dirty="0"/>
                      <a:t>15; 0,5%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22278640403597"/>
                      <c:h val="0.100065666320011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E52-420F-B05D-113B5462478F}"/>
                </c:ext>
              </c:extLst>
            </c:dLbl>
            <c:dLbl>
              <c:idx val="7"/>
              <c:layout>
                <c:manualLayout>
                  <c:x val="0.1501139298896878"/>
                  <c:y val="0.10841034460717937"/>
                </c:manualLayout>
              </c:layout>
              <c:tx>
                <c:rich>
                  <a:bodyPr/>
                  <a:lstStyle/>
                  <a:p>
                    <a:fld id="{0460FB6A-06E9-4C54-8D11-873B27D97E15}" type="CATEGORYNAME">
                      <a:rPr lang="en-US"/>
                      <a:pPr/>
                      <a:t>[NAZIV KATEGORIJE]</a:t>
                    </a:fld>
                    <a:r>
                      <a:rPr lang="en-US" baseline="0" dirty="0"/>
                      <a:t> </a:t>
                    </a:r>
                    <a:r>
                      <a:rPr lang="en-US" b="1" baseline="0" dirty="0"/>
                      <a:t>30;</a:t>
                    </a:r>
                    <a:fld id="{3EFE6323-0C3B-4C86-A6BB-7637FCBB6FEA}" type="PERCENTAGE">
                      <a:rPr lang="en-US" b="1" baseline="0"/>
                      <a:pPr/>
                      <a:t>[POSTOTAK]</a:t>
                    </a:fld>
                    <a:endParaRPr lang="en-US" b="1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41433021806853"/>
                      <c:h val="9.42264150943396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E52-420F-B05D-113B54624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Čitave godine na HD, PD ili kombinaciji metoda</c:v>
                </c:pt>
                <c:pt idx="2">
                  <c:v>Dobio transplantat tijekom tekuće godine</c:v>
                </c:pt>
                <c:pt idx="3">
                  <c:v>Odbacio transplantat tijekom tekuće godine</c:v>
                </c:pt>
                <c:pt idx="4">
                  <c:v>Smrt na nekoj od dijalitičkih metoda</c:v>
                </c:pt>
                <c:pt idx="6">
                  <c:v>Oporavak bubrežne funkcije</c:v>
                </c:pt>
                <c:pt idx="7">
                  <c:v>Gubitak u praćenju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2535</c:v>
                </c:pt>
                <c:pt idx="2">
                  <c:v>184</c:v>
                </c:pt>
                <c:pt idx="3">
                  <c:v>28</c:v>
                </c:pt>
                <c:pt idx="4">
                  <c:v>513</c:v>
                </c:pt>
                <c:pt idx="6">
                  <c:v>22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E52-420F-B05D-113B546247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IgG 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2-CE52-420F-B05D-113B5462478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4-CE52-420F-B05D-113B5462478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6-CE52-420F-B05D-113B5462478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8-CE52-420F-B05D-113B5462478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A-CE52-420F-B05D-113B5462478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C-CE52-420F-B05D-113B5462478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E-CE52-420F-B05D-113B5462478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0-CE52-420F-B05D-113B546247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Čitave godine na HD, PD ili kombinaciji metoda</c:v>
                </c:pt>
                <c:pt idx="2">
                  <c:v>Dobio transplantat tijekom tekuće godine</c:v>
                </c:pt>
                <c:pt idx="3">
                  <c:v>Odbacio transplantat tijekom tekuće godine</c:v>
                </c:pt>
                <c:pt idx="4">
                  <c:v>Smrt na nekoj od dijalitičkih metoda</c:v>
                </c:pt>
                <c:pt idx="6">
                  <c:v>Oporavak bubrežne funkcije</c:v>
                </c:pt>
                <c:pt idx="7">
                  <c:v>Gubitak u praćenju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59</c:v>
                </c:pt>
                <c:pt idx="2">
                  <c:v>2.4</c:v>
                </c:pt>
                <c:pt idx="3">
                  <c:v>0.7</c:v>
                </c:pt>
                <c:pt idx="4">
                  <c:v>12</c:v>
                </c:pt>
                <c:pt idx="6">
                  <c:v>0.5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CE52-420F-B05D-113B5462478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0.40437</cdr:x>
      <cdr:y>0.63394</cdr:y>
    </cdr:from>
    <cdr:to>
      <cdr:x>0.50112</cdr:x>
      <cdr:y>0.75991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67684" y="3286927"/>
          <a:ext cx="1045028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100" dirty="0"/>
            <a:t>(</a:t>
          </a:r>
          <a:r>
            <a:rPr lang="hr-HR" sz="1800" dirty="0">
              <a:solidFill>
                <a:schemeClr val="accent2"/>
              </a:solidFill>
            </a:rPr>
            <a:t>243</a:t>
          </a:r>
          <a:r>
            <a:rPr lang="hr-HR" sz="1100" dirty="0"/>
            <a:t>)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0.79682</cdr:x>
      <cdr:y>0.25243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48799" y="1698169"/>
          <a:ext cx="2409371" cy="5029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800" b="1" u="sng" dirty="0"/>
            <a:t>2017.g.</a:t>
          </a:r>
        </a:p>
        <a:p xmlns:a="http://schemas.openxmlformats.org/drawingml/2006/main">
          <a:endParaRPr lang="hr-HR" sz="1800" b="1" dirty="0"/>
        </a:p>
        <a:p xmlns:a="http://schemas.openxmlformats.org/drawingml/2006/main">
          <a:r>
            <a:rPr lang="hr-HR" sz="1800" b="1" dirty="0"/>
            <a:t>HD, PD ili kombinacija</a:t>
          </a:r>
        </a:p>
        <a:p xmlns:a="http://schemas.openxmlformats.org/drawingml/2006/main">
          <a:r>
            <a:rPr lang="hr-HR" sz="1800" dirty="0">
              <a:solidFill>
                <a:srgbClr val="FF0000"/>
              </a:solidFill>
            </a:rPr>
            <a:t>2535; 59%</a:t>
          </a:r>
        </a:p>
        <a:p xmlns:a="http://schemas.openxmlformats.org/drawingml/2006/main">
          <a:r>
            <a:rPr lang="hr-HR" sz="1800" b="1" dirty="0"/>
            <a:t>Funkcionirajući Tx</a:t>
          </a:r>
        </a:p>
        <a:p xmlns:a="http://schemas.openxmlformats.org/drawingml/2006/main">
          <a:r>
            <a:rPr lang="hr-HR" sz="1800" dirty="0">
              <a:solidFill>
                <a:srgbClr val="FF0000"/>
              </a:solidFill>
            </a:rPr>
            <a:t>938; 22%</a:t>
          </a:r>
        </a:p>
        <a:p xmlns:a="http://schemas.openxmlformats.org/drawingml/2006/main">
          <a:r>
            <a:rPr lang="hr-HR" sz="1800" b="1" dirty="0"/>
            <a:t>Dobio Tx</a:t>
          </a:r>
        </a:p>
        <a:p xmlns:a="http://schemas.openxmlformats.org/drawingml/2006/main">
          <a:r>
            <a:rPr lang="hr-HR" sz="1800" dirty="0">
              <a:solidFill>
                <a:srgbClr val="FF0000"/>
              </a:solidFill>
            </a:rPr>
            <a:t>184; 4.3%</a:t>
          </a:r>
        </a:p>
        <a:p xmlns:a="http://schemas.openxmlformats.org/drawingml/2006/main">
          <a:r>
            <a:rPr lang="hr-HR" sz="1800" b="1" dirty="0"/>
            <a:t>Odbacio Tx </a:t>
          </a:r>
        </a:p>
        <a:p xmlns:a="http://schemas.openxmlformats.org/drawingml/2006/main">
          <a:r>
            <a:rPr lang="hr-HR" sz="1800" dirty="0">
              <a:solidFill>
                <a:srgbClr val="FF0000"/>
              </a:solidFill>
            </a:rPr>
            <a:t>28; 1%</a:t>
          </a:r>
        </a:p>
        <a:p xmlns:a="http://schemas.openxmlformats.org/drawingml/2006/main">
          <a:r>
            <a:rPr lang="hr-HR" sz="1800" b="1" dirty="0"/>
            <a:t>Smrt na dijalizi</a:t>
          </a:r>
        </a:p>
        <a:p xmlns:a="http://schemas.openxmlformats.org/drawingml/2006/main">
          <a:r>
            <a:rPr lang="hr-HR" sz="1800" dirty="0">
              <a:solidFill>
                <a:srgbClr val="FF0000"/>
              </a:solidFill>
            </a:rPr>
            <a:t>513; 12%</a:t>
          </a:r>
        </a:p>
        <a:p xmlns:a="http://schemas.openxmlformats.org/drawingml/2006/main">
          <a:r>
            <a:rPr lang="hr-HR" sz="1800" b="1" dirty="0"/>
            <a:t>Umro s Tx </a:t>
          </a:r>
        </a:p>
        <a:p xmlns:a="http://schemas.openxmlformats.org/drawingml/2006/main">
          <a:r>
            <a:rPr lang="hr-HR" sz="1800" dirty="0">
              <a:solidFill>
                <a:srgbClr val="FF0000"/>
              </a:solidFill>
            </a:rPr>
            <a:t>23; 0.5%</a:t>
          </a:r>
        </a:p>
        <a:p xmlns:a="http://schemas.openxmlformats.org/drawingml/2006/main">
          <a:r>
            <a:rPr lang="hr-HR" sz="1800" b="1" dirty="0"/>
            <a:t>Oporavak </a:t>
          </a:r>
        </a:p>
        <a:p xmlns:a="http://schemas.openxmlformats.org/drawingml/2006/main">
          <a:r>
            <a:rPr lang="hr-HR" sz="1800" dirty="0">
              <a:solidFill>
                <a:srgbClr val="FF0000"/>
              </a:solidFill>
            </a:rPr>
            <a:t>22; 0.5%</a:t>
          </a:r>
        </a:p>
        <a:p xmlns:a="http://schemas.openxmlformats.org/drawingml/2006/main">
          <a:r>
            <a:rPr lang="hr-HR" sz="1800" b="1" dirty="0"/>
            <a:t>Gubitak u praćenju </a:t>
          </a:r>
          <a:r>
            <a:rPr lang="hr-HR" sz="1800" dirty="0">
              <a:solidFill>
                <a:srgbClr val="FF0000"/>
              </a:solidFill>
            </a:rPr>
            <a:t>45; 1%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F624E-AF14-45C5-B0D9-FD539189CCEF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477D7-127A-42C4-A0C0-020B34F9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r-HR" dirty="0">
                <a:latin typeface="Arial" charset="0"/>
              </a:rPr>
              <a:t>Poštovane kolegice i kolege evo izvještaja Hrvatskog registra nadomještanja bubrežne funkcije za 2016. godinu.</a:t>
            </a:r>
          </a:p>
        </p:txBody>
      </p:sp>
    </p:spTree>
    <p:extLst>
      <p:ext uri="{BB962C8B-B14F-4D97-AF65-F5344CB8AC3E}">
        <p14:creationId xmlns:p14="http://schemas.microsoft.com/office/powerpoint/2010/main" val="330285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r-HR" dirty="0"/>
              <a:t>Slika osnovne bubrežne bolesti incidentnih</a:t>
            </a:r>
            <a:r>
              <a:rPr lang="hr-HR" baseline="0" dirty="0"/>
              <a:t> bolesnika nije se značajnije mijenjala u odnosu na prošlu godinu, osim što još </a:t>
            </a:r>
            <a:r>
              <a:rPr lang="hr-HR" baseline="0" dirty="0" err="1"/>
              <a:t>uvjiek</a:t>
            </a:r>
            <a:r>
              <a:rPr lang="hr-HR" baseline="0" dirty="0"/>
              <a:t> imamo 11% bolesnika s nepoznatom osnovnom bubrežnom bolesti. I dalje su tri vodeća uzroka kronične bubrežne bolesti dijabetička </a:t>
            </a:r>
            <a:r>
              <a:rPr lang="hr-HR" baseline="0" dirty="0" err="1"/>
              <a:t>nefropatija</a:t>
            </a:r>
            <a:r>
              <a:rPr lang="hr-HR" baseline="0" dirty="0"/>
              <a:t> 32% (31%), vaskularna bolest bubrega 19% (18%) i </a:t>
            </a:r>
            <a:r>
              <a:rPr lang="hr-HR" baseline="0" dirty="0" err="1"/>
              <a:t>glomerulonefritisi</a:t>
            </a:r>
            <a:r>
              <a:rPr lang="hr-HR" baseline="0" dirty="0"/>
              <a:t> 12% (12%). Najrjeđe zastupljeni uzroci su </a:t>
            </a:r>
            <a:r>
              <a:rPr lang="hr-HR" baseline="0" dirty="0" err="1"/>
              <a:t>intersticijski</a:t>
            </a:r>
            <a:r>
              <a:rPr lang="hr-HR" baseline="0" dirty="0"/>
              <a:t> nefritis s 2% i endemska </a:t>
            </a:r>
            <a:r>
              <a:rPr lang="hr-HR" baseline="0" dirty="0" err="1"/>
              <a:t>nefropatija</a:t>
            </a:r>
            <a:r>
              <a:rPr lang="hr-HR" baseline="0" dirty="0"/>
              <a:t> s 1% bolesnika. </a:t>
            </a:r>
            <a:endParaRPr lang="hr-HR" dirty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algn="r" eaLnBrk="1" hangingPunct="1"/>
            <a:fld id="{7F1AB886-FC87-4E04-AD2A-8D53B7B713C5}" type="slidenum">
              <a:rPr lang="en-US" sz="1300">
                <a:latin typeface="Arial" charset="0"/>
              </a:rPr>
              <a:pPr algn="r" eaLnBrk="1" hangingPunct="1"/>
              <a:t>6</a:t>
            </a:fld>
            <a:endParaRPr lang="en-US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C0B3-993A-4C64-842E-CA7E93ED6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D3F62-3860-4532-878F-3027D11D5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84DC-6B11-4FF7-92BF-DE83F876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21ABC-DDF8-4739-B605-BC112579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463-E5D5-4E27-A349-6E1C657C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C077-2CD5-457A-BD95-A2F75AF6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FA4A9-F09C-470D-9610-86083EF4E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94237-7C5F-41B6-8535-71569E1C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F5BBE-CE72-4430-B56B-AD6499F7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3A2B3-EFF8-421F-BD99-05268E00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8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A35520-B501-411B-B379-33E6661D1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98795-DD51-4EA6-B750-A032C8BCE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57DEC-ABDD-4FA8-A57C-BF95C33A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A9B7-7362-4CCA-9B3A-E7F92C448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A323-699F-4CF8-BCF6-3405A415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4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2661-6388-4E45-8770-346F9F2F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5F9DA-BCA2-40EE-9593-EC9B48C3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5E85-77A8-4462-8AAE-DDE9CFAA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E1D0B-EBB8-49B2-B42B-293CFBA7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F10F-172A-4F6A-82F3-0AEC80A1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1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C7C1-6976-4DE5-B7E4-354C70BF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AAD3A-DB9E-4188-89A7-66E29D802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7671E-6E7F-482C-A1ED-53553674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6C0B1-5250-43D8-AC48-9E7CE3B2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FBA7D-9646-4A67-AFB3-EBEA97DC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ED6E-ED80-41C5-BB44-2318F14A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E5FD0-6C0C-42E4-9C8B-C9C6E387C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BB933-2B88-463A-B01D-1801EEC2F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05D1A-30DC-4B3D-9431-432839D3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43820-A031-43A1-9BB0-D6240CA3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7B644-DF4C-4D3F-9897-8D6ED7F1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FEC2-F672-4D58-9AD2-4A689243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8B5AF-AD50-4B6C-9FD2-3D70EBAED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443DD-C1A9-4942-96B5-F9167EA7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DDCC9-4CBC-47CB-A7B2-EEF6EE535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5D3A9-B676-4FA7-ADAC-59F94ED65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62797E-13AC-4E62-B50A-12D4B793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23942-BB18-437E-81D0-57434B0B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2E5AA-347D-4AB7-A4BF-EE8AF175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1833-6578-4758-B1F4-77F6D716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AB5108-E5AC-433A-ABFC-2CA241D2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79907-1442-4474-8E8B-5D071C2D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22D4B-F18F-4155-B844-584DF74A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9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D29CB-400C-4CBC-B025-3A0B9755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1D6F8-9DA8-465A-B956-7C6FF50B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CDCF7-E7C2-4775-8D3B-9CACF13D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7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CDE2-55F8-4EE2-AC4F-AF37B964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C55AC-752B-41C7-ACA8-E98E6FC6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D610F-A02E-4EE1-B3A0-9453D2451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1B895-E81E-4D09-94A6-E6270B8C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CADD5-8CC9-4921-845F-71DBBF11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A6CBD-EF91-4052-BD72-CBF284A6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1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A824-E152-4247-A74E-45188319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F6A00-D165-4840-B047-43F183545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E41-7BAD-4F47-BE9A-162AB6924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BE6AB-3AA7-4B66-B400-B431FFD4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100FD-49D2-4E4F-BEE5-D7384A7C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CFCA0-DA5C-46DB-B10F-C19B908C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9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9285B-2728-4C00-9BED-882E688C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7AB60-9A36-4CC4-AD0B-9A061478B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5CBE4-966D-41B5-854D-8B632B8DE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8880-03A4-4F2E-8B79-02125116CF82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C0A4A-D75B-4E7E-911C-5EC7C48D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F96ED-6D45-439A-A02C-D0E4DBF88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E1DB-23B8-4E95-83D4-5FD0B0C7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7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 /><Relationship Id="rId3" Type="http://schemas.openxmlformats.org/officeDocument/2006/relationships/image" Target="../media/image1.jpeg" /><Relationship Id="rId7" Type="http://schemas.openxmlformats.org/officeDocument/2006/relationships/image" Target="../media/image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jpeg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5979974"/>
            <a:ext cx="4114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hr-HR" sz="1600" dirty="0">
                <a:latin typeface="Arial" charset="0"/>
              </a:rPr>
              <a:t>Dajana Katičić, Petra Grbić Pavlović, Iva Papac, Goran Prodanović, Luka Vidović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51313" y="476251"/>
            <a:ext cx="3573462" cy="3097213"/>
            <a:chOff x="2627313" y="476250"/>
            <a:chExt cx="3573462" cy="3097213"/>
          </a:xfrm>
        </p:grpSpPr>
        <p:pic>
          <p:nvPicPr>
            <p:cNvPr id="5123" name="Picture 2" descr="L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76250"/>
              <a:ext cx="1296987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3" descr="L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476250"/>
              <a:ext cx="1022350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4" descr="L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476250"/>
              <a:ext cx="1223962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L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1989138"/>
              <a:ext cx="1292225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L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1989138"/>
              <a:ext cx="1273175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L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1916113"/>
              <a:ext cx="981075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209801" y="3581401"/>
            <a:ext cx="748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algn="ctr" eaLnBrk="1" hangingPunct="1"/>
            <a:r>
              <a:rPr lang="hr-HR" sz="2000" b="1" dirty="0">
                <a:latin typeface="Arial" charset="0"/>
              </a:rPr>
              <a:t>Hrvatsko društvo za nefrologiju, dijalizu i transplantaciju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1524000" y="4267201"/>
            <a:ext cx="91440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algn="ctr" eaLnBrk="1" hangingPunct="1"/>
            <a:r>
              <a:rPr lang="hr-HR" sz="2800" b="1" dirty="0">
                <a:solidFill>
                  <a:schemeClr val="accent2"/>
                </a:solidFill>
                <a:latin typeface="Arial Narrow" pitchFamily="34" charset="0"/>
              </a:rPr>
              <a:t>Hrvatski registar nadomje</a:t>
            </a:r>
            <a:r>
              <a:rPr lang="hr-HR" sz="2800" b="1" dirty="0">
                <a:solidFill>
                  <a:schemeClr val="accent2"/>
                </a:solidFill>
                <a:latin typeface="Arial" charset="0"/>
              </a:rPr>
              <a:t>š</a:t>
            </a:r>
            <a:r>
              <a:rPr lang="hr-HR" sz="2800" b="1" dirty="0">
                <a:solidFill>
                  <a:schemeClr val="accent2"/>
                </a:solidFill>
                <a:latin typeface="Arial Narrow" pitchFamily="34" charset="0"/>
              </a:rPr>
              <a:t>tanja bubrežne funkcije - HRNBF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103564" y="5029201"/>
            <a:ext cx="6192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4000" b="1" dirty="0">
                <a:solidFill>
                  <a:srgbClr val="000099"/>
                </a:solidFill>
                <a:latin typeface="Arial" charset="0"/>
              </a:rPr>
              <a:t>Izvještaj za </a:t>
            </a:r>
            <a:r>
              <a:rPr lang="en-GB" sz="4000" b="1" dirty="0">
                <a:solidFill>
                  <a:srgbClr val="000099"/>
                </a:solidFill>
                <a:latin typeface="Arial" charset="0"/>
              </a:rPr>
              <a:t>201</a:t>
            </a:r>
            <a:r>
              <a:rPr lang="hr-HR" sz="4000" b="1" dirty="0">
                <a:solidFill>
                  <a:srgbClr val="000099"/>
                </a:solidFill>
                <a:latin typeface="Arial" charset="0"/>
              </a:rPr>
              <a:t>9</a:t>
            </a:r>
            <a:r>
              <a:rPr lang="de-DE" sz="4000" b="1" dirty="0">
                <a:solidFill>
                  <a:srgbClr val="000099"/>
                </a:solidFill>
                <a:latin typeface="Arial" charset="0"/>
              </a:rPr>
              <a:t>. </a:t>
            </a:r>
            <a:r>
              <a:rPr lang="hr-HR" sz="4000" b="1" dirty="0">
                <a:solidFill>
                  <a:srgbClr val="000099"/>
                </a:solidFill>
                <a:latin typeface="Arial" charset="0"/>
              </a:rPr>
              <a:t>godinu</a:t>
            </a:r>
            <a:endParaRPr lang="en-GB" sz="4000" b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4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4A50-2DDB-4B93-BB8E-63974A3A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2F54-7E92-427C-8065-CC7930A06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>
                <a:solidFill>
                  <a:schemeClr val="accent1"/>
                </a:solidFill>
              </a:rPr>
              <a:t>      HVALA SVIM </a:t>
            </a:r>
          </a:p>
          <a:p>
            <a:pPr marL="0" indent="0">
              <a:buNone/>
            </a:pPr>
            <a:r>
              <a:rPr lang="hr-HR" sz="4000" b="1" dirty="0">
                <a:solidFill>
                  <a:schemeClr val="accent1"/>
                </a:solidFill>
              </a:rPr>
              <a:t>      CENTRIMA ZA </a:t>
            </a:r>
          </a:p>
          <a:p>
            <a:pPr marL="0" indent="0">
              <a:buNone/>
            </a:pPr>
            <a:r>
              <a:rPr lang="hr-HR" sz="4000" b="1" dirty="0">
                <a:solidFill>
                  <a:schemeClr val="accent1"/>
                </a:solidFill>
              </a:rPr>
              <a:t>      DIJALIZU I </a:t>
            </a:r>
          </a:p>
          <a:p>
            <a:pPr marL="0" indent="0">
              <a:buNone/>
            </a:pPr>
            <a:r>
              <a:rPr lang="hr-HR" sz="4000" b="1" dirty="0">
                <a:solidFill>
                  <a:schemeClr val="accent1"/>
                </a:solidFill>
              </a:rPr>
              <a:t>      TRANSPLANTACIJU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0CE3CA-41B3-4ED1-BCBC-80C6B90DF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99" y="3317875"/>
            <a:ext cx="3022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5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u="sng" dirty="0">
                <a:solidFill>
                  <a:schemeClr val="accent1"/>
                </a:solidFill>
              </a:rPr>
              <a:t>CENTRI KOJI SU </a:t>
            </a:r>
            <a:r>
              <a:rPr lang="en-GB" sz="4000" b="1" u="sng" dirty="0">
                <a:solidFill>
                  <a:schemeClr val="accent1"/>
                </a:solidFill>
              </a:rPr>
              <a:t>DOSTAVILI PODATKE</a:t>
            </a:r>
            <a:r>
              <a:rPr lang="hr-HR" sz="4000" b="1" u="sng" dirty="0">
                <a:solidFill>
                  <a:schemeClr val="accent1"/>
                </a:solidFill>
              </a:rPr>
              <a:t> - 42</a:t>
            </a:r>
            <a:endParaRPr lang="en-US" sz="40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17452"/>
          </a:xfrm>
        </p:spPr>
        <p:txBody>
          <a:bodyPr numCol="2">
            <a:normAutofit fontScale="70000" lnSpcReduction="20000"/>
          </a:bodyPr>
          <a:lstStyle/>
          <a:p>
            <a:r>
              <a:rPr lang="de-DE" dirty="0">
                <a:solidFill>
                  <a:schemeClr val="accent1"/>
                </a:solidFill>
              </a:rPr>
              <a:t>KBC ZAGREB</a:t>
            </a:r>
            <a:r>
              <a:rPr lang="hr-HR" dirty="0">
                <a:solidFill>
                  <a:schemeClr val="accent1"/>
                </a:solidFill>
              </a:rPr>
              <a:t>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OB PULA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KBC SM</a:t>
            </a:r>
            <a:r>
              <a:rPr lang="hr-HR" dirty="0">
                <a:solidFill>
                  <a:schemeClr val="accent1"/>
                </a:solidFill>
              </a:rPr>
              <a:t>         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OB SISAK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hr-HR" dirty="0">
                <a:solidFill>
                  <a:schemeClr val="accent1"/>
                </a:solidFill>
              </a:rPr>
              <a:t>OB VINKOVCI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KBC OSIJEK</a:t>
            </a:r>
            <a:r>
              <a:rPr lang="hr-HR" dirty="0">
                <a:solidFill>
                  <a:schemeClr val="accent1"/>
                </a:solidFill>
              </a:rPr>
              <a:t>   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OB BJELOVAR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KBC SPLIT</a:t>
            </a:r>
            <a:r>
              <a:rPr lang="hr-HR" dirty="0">
                <a:solidFill>
                  <a:schemeClr val="accent1"/>
                </a:solidFill>
              </a:rPr>
              <a:t>      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OB KOPRIVNICA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KB DUBRAVA</a:t>
            </a:r>
            <a:r>
              <a:rPr lang="hr-HR" dirty="0">
                <a:solidFill>
                  <a:schemeClr val="accent1"/>
                </a:solidFill>
              </a:rPr>
              <a:t>                       </a:t>
            </a:r>
          </a:p>
          <a:p>
            <a:r>
              <a:rPr lang="de-DE" dirty="0">
                <a:solidFill>
                  <a:schemeClr val="accent1"/>
                </a:solidFill>
              </a:rPr>
              <a:t>KB MERKUR</a:t>
            </a:r>
            <a:r>
              <a:rPr lang="hr-HR" dirty="0">
                <a:solidFill>
                  <a:schemeClr val="accent1"/>
                </a:solidFill>
              </a:rPr>
              <a:t>  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OB GOSPIĆ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OB ZADAR</a:t>
            </a:r>
            <a:r>
              <a:rPr lang="hr-HR" dirty="0">
                <a:solidFill>
                  <a:schemeClr val="accent1"/>
                </a:solidFill>
              </a:rPr>
              <a:t>   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OŽB NAŠICE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OB DUBROVNIK</a:t>
            </a:r>
            <a:r>
              <a:rPr lang="hr-HR" dirty="0">
                <a:solidFill>
                  <a:schemeClr val="accent1"/>
                </a:solidFill>
              </a:rPr>
              <a:t>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OŽB POŽEGA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OB KARLOVAC</a:t>
            </a:r>
            <a:r>
              <a:rPr lang="hr-HR" dirty="0">
                <a:solidFill>
                  <a:schemeClr val="accent1"/>
                </a:solidFill>
              </a:rPr>
              <a:t>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 ŽB ČAKOVEC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OB OGULIN</a:t>
            </a:r>
            <a:r>
              <a:rPr lang="hr-HR" dirty="0">
                <a:solidFill>
                  <a:schemeClr val="accent1"/>
                </a:solidFill>
              </a:rPr>
              <a:t> 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OB ZABOK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OB PAKRAC</a:t>
            </a:r>
            <a:r>
              <a:rPr lang="hr-HR" dirty="0">
                <a:solidFill>
                  <a:schemeClr val="accent1"/>
                </a:solidFill>
              </a:rPr>
              <a:t> 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OB NOVA GRADIŠKA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OB </a:t>
            </a:r>
            <a:r>
              <a:rPr lang="hr-HR" dirty="0">
                <a:solidFill>
                  <a:schemeClr val="accent1"/>
                </a:solidFill>
              </a:rPr>
              <a:t>ŠIBENIK</a:t>
            </a:r>
          </a:p>
          <a:p>
            <a:r>
              <a:rPr lang="hr-HR" dirty="0">
                <a:solidFill>
                  <a:schemeClr val="accent1"/>
                </a:solidFill>
              </a:rPr>
              <a:t>OB VARAŽDIN</a:t>
            </a:r>
          </a:p>
          <a:p>
            <a:r>
              <a:rPr lang="hr-HR" dirty="0">
                <a:solidFill>
                  <a:schemeClr val="accent1"/>
                </a:solidFill>
              </a:rPr>
              <a:t>OV VIROVITICA</a:t>
            </a:r>
          </a:p>
          <a:p>
            <a:endParaRPr lang="de-DE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hr-HR" dirty="0">
                <a:solidFill>
                  <a:schemeClr val="accent1"/>
                </a:solidFill>
              </a:rPr>
              <a:t>POLIKLINIKA AVITUM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POLIKLINIKA INTERDIJAL</a:t>
            </a:r>
          </a:p>
          <a:p>
            <a:r>
              <a:rPr lang="hr-HR" dirty="0">
                <a:solidFill>
                  <a:schemeClr val="accent1"/>
                </a:solidFill>
              </a:rPr>
              <a:t>POLIKLINIKA SVETI DUH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 POLIKLINIKA NEPHROMED</a:t>
            </a:r>
          </a:p>
          <a:p>
            <a:r>
              <a:rPr lang="hr-HR" dirty="0">
                <a:solidFill>
                  <a:schemeClr val="accent1"/>
                </a:solidFill>
              </a:rPr>
              <a:t>SB NOVI MAROF    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DZ ŽUPANJA</a:t>
            </a:r>
          </a:p>
          <a:p>
            <a:r>
              <a:rPr lang="hr-HR" dirty="0">
                <a:solidFill>
                  <a:schemeClr val="accent1"/>
                </a:solidFill>
              </a:rPr>
              <a:t>DZ MAKARSKA                              </a:t>
            </a:r>
          </a:p>
          <a:p>
            <a:r>
              <a:rPr lang="hr-HR" dirty="0">
                <a:solidFill>
                  <a:schemeClr val="accent1"/>
                </a:solidFill>
              </a:rPr>
              <a:t>DZ SESVETE</a:t>
            </a:r>
          </a:p>
          <a:p>
            <a:r>
              <a:rPr lang="hr-HR" dirty="0">
                <a:solidFill>
                  <a:schemeClr val="accent1"/>
                </a:solidFill>
              </a:rPr>
              <a:t>DZ SINJ</a:t>
            </a:r>
          </a:p>
          <a:p>
            <a:r>
              <a:rPr lang="hr-HR" dirty="0">
                <a:solidFill>
                  <a:schemeClr val="accent1"/>
                </a:solidFill>
              </a:rPr>
              <a:t>DZ IMOTSKI</a:t>
            </a:r>
          </a:p>
          <a:p>
            <a:r>
              <a:rPr lang="hr-HR" dirty="0">
                <a:solidFill>
                  <a:schemeClr val="accent1"/>
                </a:solidFill>
              </a:rPr>
              <a:t>DZ TROGIR</a:t>
            </a:r>
          </a:p>
          <a:p>
            <a:r>
              <a:rPr lang="hr-HR" dirty="0">
                <a:solidFill>
                  <a:schemeClr val="accent1"/>
                </a:solidFill>
              </a:rPr>
              <a:t>DZ SUPETAR</a:t>
            </a:r>
          </a:p>
          <a:p>
            <a:r>
              <a:rPr lang="hr-HR" dirty="0">
                <a:solidFill>
                  <a:schemeClr val="accent1"/>
                </a:solidFill>
              </a:rPr>
              <a:t>DZ KORČULA</a:t>
            </a:r>
          </a:p>
          <a:p>
            <a:r>
              <a:rPr lang="hr-HR" dirty="0">
                <a:solidFill>
                  <a:schemeClr val="accent1"/>
                </a:solidFill>
              </a:rPr>
              <a:t>DZ LABIN</a:t>
            </a:r>
          </a:p>
          <a:p>
            <a:r>
              <a:rPr lang="hr-HR" dirty="0">
                <a:solidFill>
                  <a:schemeClr val="accent1"/>
                </a:solidFill>
              </a:rPr>
              <a:t>DZ UMAG</a:t>
            </a:r>
          </a:p>
          <a:p>
            <a:r>
              <a:rPr lang="hr-HR" dirty="0">
                <a:solidFill>
                  <a:schemeClr val="accent1"/>
                </a:solidFill>
              </a:rPr>
              <a:t>DZ LOŠINJ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4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dirty="0">
                <a:solidFill>
                  <a:schemeClr val="accent1"/>
                </a:solidFill>
              </a:rPr>
              <a:t>CENTAR KOJI NIJE DOSTAVIO - 6</a:t>
            </a:r>
            <a:endParaRPr lang="en-US" sz="72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DZ RAB</a:t>
            </a:r>
          </a:p>
          <a:p>
            <a:r>
              <a:rPr lang="pl-PL" dirty="0">
                <a:solidFill>
                  <a:schemeClr val="accent1"/>
                </a:solidFill>
              </a:rPr>
              <a:t>POLIKLINIKA REDIAL</a:t>
            </a:r>
            <a:endParaRPr lang="hr-HR" dirty="0">
              <a:solidFill>
                <a:schemeClr val="accent1"/>
              </a:solidFill>
            </a:endParaRPr>
          </a:p>
          <a:p>
            <a:r>
              <a:rPr lang="hr-HR" dirty="0">
                <a:solidFill>
                  <a:schemeClr val="accent1"/>
                </a:solidFill>
              </a:rPr>
              <a:t>KBC RIJEKA </a:t>
            </a:r>
          </a:p>
          <a:p>
            <a:r>
              <a:rPr lang="hr-HR" dirty="0">
                <a:solidFill>
                  <a:schemeClr val="accent1"/>
                </a:solidFill>
              </a:rPr>
              <a:t>OB DR.J BENČEVIĆ SLAVONSKI BROD</a:t>
            </a:r>
          </a:p>
          <a:p>
            <a:r>
              <a:rPr lang="hr-HR" dirty="0">
                <a:solidFill>
                  <a:schemeClr val="accent1"/>
                </a:solidFill>
              </a:rPr>
              <a:t>DZ HVAR</a:t>
            </a:r>
          </a:p>
          <a:p>
            <a:r>
              <a:rPr lang="hr-HR" dirty="0">
                <a:solidFill>
                  <a:schemeClr val="accent1"/>
                </a:solidFill>
              </a:rPr>
              <a:t>DZ METKOVIĆ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10400" y="2622550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hr-HR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24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3600" b="1" dirty="0">
                <a:solidFill>
                  <a:schemeClr val="accent1"/>
                </a:solidFill>
                <a:latin typeface="+mn-lt"/>
              </a:rPr>
              <a:t>Bolesnici koji su započeli s nadomještanjem bubrežne funkcije 2019. godine od prvog dana</a:t>
            </a:r>
            <a:br>
              <a:rPr lang="en-GB" b="1" dirty="0">
                <a:solidFill>
                  <a:srgbClr val="000099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442525"/>
              </p:ext>
            </p:extLst>
          </p:nvPr>
        </p:nvGraphicFramePr>
        <p:xfrm>
          <a:off x="552659" y="1386672"/>
          <a:ext cx="10801141" cy="518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8057" y="1973943"/>
            <a:ext cx="88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</a:t>
            </a:r>
            <a:r>
              <a:rPr lang="hr-HR" dirty="0">
                <a:solidFill>
                  <a:schemeClr val="accent2"/>
                </a:solidFill>
              </a:rPr>
              <a:t>622</a:t>
            </a:r>
            <a:r>
              <a:rPr lang="hr-HR" dirty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2114" y="3701143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/>
                </a:solidFill>
              </a:rPr>
              <a:t>(379)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8800" y="2870146"/>
            <a:ext cx="1944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639 – 2015.g</a:t>
            </a:r>
          </a:p>
          <a:p>
            <a:endParaRPr lang="hr-HR" sz="2400" b="1" dirty="0">
              <a:solidFill>
                <a:schemeClr val="accent2"/>
              </a:solidFill>
            </a:endParaRPr>
          </a:p>
          <a:p>
            <a:r>
              <a:rPr lang="hr-HR" sz="2400" b="1" dirty="0">
                <a:solidFill>
                  <a:schemeClr val="accent2"/>
                </a:solidFill>
              </a:rPr>
              <a:t>710 – 2016.g.</a:t>
            </a:r>
          </a:p>
          <a:p>
            <a:endParaRPr lang="hr-HR" sz="2400" b="1" dirty="0">
              <a:solidFill>
                <a:schemeClr val="accent2"/>
              </a:solidFill>
            </a:endParaRPr>
          </a:p>
          <a:p>
            <a:r>
              <a:rPr lang="hr-HR" sz="2400" b="1" dirty="0">
                <a:solidFill>
                  <a:schemeClr val="accent2"/>
                </a:solidFill>
              </a:rPr>
              <a:t>611 – 2017.g.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3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solidFill>
                  <a:schemeClr val="accent1"/>
                </a:solidFill>
                <a:latin typeface="+mn-lt"/>
              </a:rPr>
              <a:t>Dob bolesnika koji su započeli liječenje NBF 2019. godine </a:t>
            </a:r>
            <a:br>
              <a:rPr lang="hr-HR" sz="5400" b="1" dirty="0">
                <a:solidFill>
                  <a:srgbClr val="000099"/>
                </a:solidFill>
                <a:latin typeface="Times New Roman" pitchFamily="18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535580"/>
              </p:ext>
            </p:extLst>
          </p:nvPr>
        </p:nvGraphicFramePr>
        <p:xfrm>
          <a:off x="713434" y="1205801"/>
          <a:ext cx="10640366" cy="536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09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endParaRPr lang="hr-HR" dirty="0">
              <a:latin typeface="Arial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092503" y="24572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r-HR" sz="3400" b="1" dirty="0">
                <a:solidFill>
                  <a:schemeClr val="accent1"/>
                </a:solidFill>
              </a:rPr>
              <a:t>Osnovna bubrežna bolest</a:t>
            </a:r>
            <a:r>
              <a:rPr lang="hr-HR" sz="3200" b="1" dirty="0">
                <a:solidFill>
                  <a:schemeClr val="accent1"/>
                </a:solidFill>
              </a:rPr>
              <a:t> incidentnih               bolesnika na NBF 2019. godine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786798"/>
              </p:ext>
            </p:extLst>
          </p:nvPr>
        </p:nvGraphicFramePr>
        <p:xfrm>
          <a:off x="556340" y="990599"/>
          <a:ext cx="7858194" cy="593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8414534" y="2552885"/>
            <a:ext cx="2177265" cy="37192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5000"/>
              </a:lnSpc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dijabetička </a:t>
            </a:r>
            <a:r>
              <a:rPr lang="hr-HR" sz="2000" b="1" dirty="0" err="1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nefropatija</a:t>
            </a:r>
            <a:endParaRPr lang="hr-HR" sz="20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endParaRPr lang="hr-HR" sz="6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vaskularna bolest</a:t>
            </a:r>
          </a:p>
          <a:p>
            <a:pPr>
              <a:lnSpc>
                <a:spcPct val="95000"/>
              </a:lnSpc>
            </a:pPr>
            <a:endParaRPr lang="hr-HR" sz="6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g</a:t>
            </a:r>
            <a:r>
              <a:rPr lang="hr-HR" sz="2000" b="1" dirty="0" err="1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lomerulonefritis</a:t>
            </a:r>
            <a:endParaRPr lang="hr-HR" sz="20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endParaRPr lang="hr-HR" sz="6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p</a:t>
            </a:r>
            <a:r>
              <a:rPr lang="hr-HR" sz="2000" b="1" dirty="0" err="1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ijelonefritis</a:t>
            </a:r>
            <a:endParaRPr lang="hr-HR" sz="20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endParaRPr lang="hr-HR" sz="6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p</a:t>
            </a:r>
            <a:r>
              <a:rPr lang="hr-HR" sz="2000" b="1" dirty="0" err="1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olicistična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 BB</a:t>
            </a:r>
          </a:p>
          <a:p>
            <a:pPr>
              <a:lnSpc>
                <a:spcPct val="95000"/>
              </a:lnSpc>
            </a:pPr>
            <a:endParaRPr lang="hr-HR" sz="6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r>
              <a:rPr lang="hr-HR" sz="2000" b="1" dirty="0" err="1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intersticijski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 nefritis</a:t>
            </a:r>
          </a:p>
          <a:p>
            <a:pPr>
              <a:lnSpc>
                <a:spcPct val="95000"/>
              </a:lnSpc>
            </a:pPr>
            <a:endParaRPr lang="hr-HR" sz="6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endemska </a:t>
            </a:r>
            <a:r>
              <a:rPr lang="hr-HR" sz="2000" b="1" dirty="0" err="1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nefropatija</a:t>
            </a:r>
            <a:endParaRPr lang="hr-HR" sz="20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endParaRPr lang="hr-HR" sz="6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drugo</a:t>
            </a:r>
          </a:p>
          <a:p>
            <a:pPr>
              <a:lnSpc>
                <a:spcPct val="95000"/>
              </a:lnSpc>
            </a:pPr>
            <a:endParaRPr lang="hr-HR" sz="6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n</a:t>
            </a:r>
            <a:r>
              <a:rPr lang="hr-HR" sz="2000" b="1" dirty="0" err="1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epoznato</a:t>
            </a:r>
            <a:endParaRPr lang="hr-HR" sz="20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endParaRPr lang="hr-HR" sz="600" b="1" dirty="0">
              <a:solidFill>
                <a:schemeClr val="bg2">
                  <a:lumMod val="50000"/>
                </a:schemeClr>
              </a:solidFill>
              <a:ea typeface="Arial Narrow" charset="0"/>
              <a:cs typeface="Arial Narrow" charset="0"/>
            </a:endParaRPr>
          </a:p>
          <a:p>
            <a:pPr>
              <a:lnSpc>
                <a:spcPct val="95000"/>
              </a:lnSpc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ea typeface="Arial Narrow" charset="0"/>
                <a:cs typeface="Arial Narrow" charset="0"/>
              </a:rPr>
              <a:t>tumor bubrega</a:t>
            </a:r>
          </a:p>
          <a:p>
            <a:pPr>
              <a:lnSpc>
                <a:spcPct val="95000"/>
              </a:lnSpc>
            </a:pPr>
            <a:endParaRPr lang="hr-HR" sz="20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0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021410"/>
              </p:ext>
            </p:extLst>
          </p:nvPr>
        </p:nvGraphicFramePr>
        <p:xfrm>
          <a:off x="203200" y="211425"/>
          <a:ext cx="11466285" cy="605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31886" y="5863772"/>
            <a:ext cx="687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      81.5%       10.3%       ?%                                   7.7%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9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415422"/>
              </p:ext>
            </p:extLst>
          </p:nvPr>
        </p:nvGraphicFramePr>
        <p:xfrm>
          <a:off x="166915" y="130630"/>
          <a:ext cx="11858170" cy="672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1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384" y="255709"/>
            <a:ext cx="10515600" cy="1325563"/>
          </a:xfrm>
        </p:spPr>
        <p:txBody>
          <a:bodyPr>
            <a:normAutofit/>
          </a:bodyPr>
          <a:lstStyle/>
          <a:p>
            <a:endParaRPr lang="en-US" sz="66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942" y="1"/>
            <a:ext cx="12271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8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543</Words>
  <Application>Microsoft Office PowerPoint</Application>
  <PresentationFormat>Široki zaslon</PresentationFormat>
  <Paragraphs>158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Theme</vt:lpstr>
      <vt:lpstr>PowerPoint prezentacija</vt:lpstr>
      <vt:lpstr>CENTRI KOJI SU DOSTAVILI PODATKE - 42</vt:lpstr>
      <vt:lpstr> CENTAR KOJI NIJE DOSTAVIO - 6</vt:lpstr>
      <vt:lpstr>Bolesnici koji su započeli s nadomještanjem bubrežne funkcije 2019. godine od prvog dana </vt:lpstr>
      <vt:lpstr>Dob bolesnika koji su započeli liječenje NBF 2019. godine  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Mario Laganovic</cp:lastModifiedBy>
  <cp:revision>103</cp:revision>
  <dcterms:created xsi:type="dcterms:W3CDTF">2019-12-04T18:54:03Z</dcterms:created>
  <dcterms:modified xsi:type="dcterms:W3CDTF">2023-05-23T23:08:28Z</dcterms:modified>
</cp:coreProperties>
</file>